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4"/>
  </p:notesMasterIdLst>
  <p:sldIdLst>
    <p:sldId id="264" r:id="rId2"/>
    <p:sldId id="268" r:id="rId3"/>
    <p:sldId id="269" r:id="rId4"/>
    <p:sldId id="258" r:id="rId5"/>
    <p:sldId id="265" r:id="rId6"/>
    <p:sldId id="270" r:id="rId7"/>
    <p:sldId id="275" r:id="rId8"/>
    <p:sldId id="271" r:id="rId9"/>
    <p:sldId id="273" r:id="rId10"/>
    <p:sldId id="277" r:id="rId11"/>
    <p:sldId id="279" r:id="rId12"/>
    <p:sldId id="256" r:id="rId13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FF91059D-5CC4-4C9D-8799-F8F93FDA8E61}">
          <p14:sldIdLst/>
        </p14:section>
        <p14:section name="Раздел без заголовка" id="{56E8FA6E-D87F-48E9-BEF3-563678A929B0}">
          <p14:sldIdLst>
            <p14:sldId id="264"/>
            <p14:sldId id="268"/>
            <p14:sldId id="269"/>
            <p14:sldId id="258"/>
            <p14:sldId id="265"/>
            <p14:sldId id="270"/>
            <p14:sldId id="275"/>
            <p14:sldId id="271"/>
            <p14:sldId id="273"/>
            <p14:sldId id="277"/>
            <p14:sldId id="279"/>
            <p14:sldId id="25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CCFF99"/>
    <a:srgbClr val="D21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4660"/>
  </p:normalViewPr>
  <p:slideViewPr>
    <p:cSldViewPr>
      <p:cViewPr varScale="1">
        <p:scale>
          <a:sx n="109" d="100"/>
          <a:sy n="109" d="100"/>
        </p:scale>
        <p:origin x="1722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B2605F-42EE-4F60-8221-C059E6F9D2C5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F45FD6-056D-4D09-A4C6-5345AA94BF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977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5FD6-056D-4D09-A4C6-5345AA94BF77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694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5FD6-056D-4D09-A4C6-5345AA94BF7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694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5FD6-056D-4D09-A4C6-5345AA94BF7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694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670A596-A72F-491C-A9EF-3FBB047A2B2A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mailto:diagn@bk.ru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1003625" y="5229200"/>
            <a:ext cx="767047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altLang="ru-RU" sz="1600" b="1" dirty="0" smtClean="0">
              <a:solidFill>
                <a:srgbClr val="26267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altLang="ru-RU" sz="1600" b="1" dirty="0">
              <a:solidFill>
                <a:srgbClr val="26267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1600" b="1" dirty="0" smtClean="0">
                <a:solidFill>
                  <a:srgbClr val="262673"/>
                </a:solidFill>
                <a:latin typeface="Times New Roman" pitchFamily="18" charset="0"/>
                <a:cs typeface="Times New Roman" pitchFamily="18" charset="0"/>
              </a:rPr>
              <a:t>                                     Сташкевич Е.Р      методист, педагог-психолог                    </a:t>
            </a:r>
          </a:p>
          <a:p>
            <a:pPr algn="ctr"/>
            <a:r>
              <a:rPr lang="ru-RU" altLang="ru-RU" sz="1600" b="1" dirty="0" smtClean="0">
                <a:solidFill>
                  <a:srgbClr val="262673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ГБУ «Центр диагностики и консультирования» КК</a:t>
            </a:r>
            <a:endParaRPr lang="ru-RU" altLang="ru-RU" sz="1600" b="1" dirty="0">
              <a:solidFill>
                <a:srgbClr val="26267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араллелограмм 24"/>
          <p:cNvSpPr/>
          <p:nvPr/>
        </p:nvSpPr>
        <p:spPr>
          <a:xfrm>
            <a:off x="-36512" y="55913"/>
            <a:ext cx="9156849" cy="949954"/>
          </a:xfrm>
          <a:prstGeom prst="parallelogram">
            <a:avLst>
              <a:gd name="adj" fmla="val 37012"/>
            </a:avLst>
          </a:prstGeom>
          <a:solidFill>
            <a:schemeClr val="bg2">
              <a:lumMod val="9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психолого-педагогическую и медико-социальную помощь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диагностики и консультирования» Краснодарского края</a:t>
            </a:r>
            <a:endParaRPr lang="ru-RU" sz="1400" b="1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6" name="Параллелограмм 25"/>
          <p:cNvSpPr/>
          <p:nvPr/>
        </p:nvSpPr>
        <p:spPr>
          <a:xfrm>
            <a:off x="7639325" y="3244441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араллелограмм 26"/>
          <p:cNvSpPr/>
          <p:nvPr/>
        </p:nvSpPr>
        <p:spPr>
          <a:xfrm>
            <a:off x="399383" y="1520791"/>
            <a:ext cx="513117" cy="360034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араллелограмм 27"/>
          <p:cNvSpPr/>
          <p:nvPr/>
        </p:nvSpPr>
        <p:spPr>
          <a:xfrm>
            <a:off x="7942439" y="3581099"/>
            <a:ext cx="748263" cy="427584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араллелограмм 29"/>
          <p:cNvSpPr/>
          <p:nvPr/>
        </p:nvSpPr>
        <p:spPr>
          <a:xfrm>
            <a:off x="959902" y="2154778"/>
            <a:ext cx="479496" cy="29238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араллелограмм 18"/>
          <p:cNvSpPr/>
          <p:nvPr/>
        </p:nvSpPr>
        <p:spPr>
          <a:xfrm>
            <a:off x="389240" y="2915120"/>
            <a:ext cx="479496" cy="29238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араллелограмм 22"/>
          <p:cNvSpPr/>
          <p:nvPr/>
        </p:nvSpPr>
        <p:spPr>
          <a:xfrm>
            <a:off x="508873" y="2233672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араллелограмм 31"/>
          <p:cNvSpPr/>
          <p:nvPr/>
        </p:nvSpPr>
        <p:spPr>
          <a:xfrm>
            <a:off x="7927880" y="4690334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араллелограмм 32"/>
          <p:cNvSpPr/>
          <p:nvPr/>
        </p:nvSpPr>
        <p:spPr>
          <a:xfrm>
            <a:off x="8175938" y="5005439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450911" y="5600482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495598" y="4811406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араллелограмм 35"/>
          <p:cNvSpPr/>
          <p:nvPr/>
        </p:nvSpPr>
        <p:spPr>
          <a:xfrm>
            <a:off x="7845042" y="1314573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араллелограмм 36"/>
          <p:cNvSpPr/>
          <p:nvPr/>
        </p:nvSpPr>
        <p:spPr>
          <a:xfrm>
            <a:off x="7828031" y="2142460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араллелограмм 37"/>
          <p:cNvSpPr/>
          <p:nvPr/>
        </p:nvSpPr>
        <p:spPr>
          <a:xfrm>
            <a:off x="8175937" y="1667332"/>
            <a:ext cx="604269" cy="426986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>
            <a:off x="897515" y="5040689"/>
            <a:ext cx="604269" cy="426986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30762" y="1667332"/>
            <a:ext cx="615286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Документация, регламентирующая деятельность педагога-психолога </a:t>
            </a:r>
          </a:p>
          <a:p>
            <a:pPr algn="ctr"/>
            <a:r>
              <a:rPr lang="ru-RU" sz="30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системе психолого-педагогического сопровождения обучающихся </a:t>
            </a:r>
          </a:p>
          <a:p>
            <a:pPr algn="ctr"/>
            <a:r>
              <a:rPr lang="ru-RU" sz="30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образовательном процессе</a:t>
            </a:r>
            <a:endParaRPr lang="ru-RU" sz="3000" b="1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252" y="47971"/>
            <a:ext cx="1719221" cy="177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85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260648"/>
            <a:ext cx="8352928" cy="2503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Протокол </a:t>
            </a: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(рекомендовано)</a:t>
            </a:r>
            <a:endParaRPr lang="ru-RU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индивидуального психодиагностического обследования</a:t>
            </a:r>
            <a:endParaRPr lang="ru-RU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Ф.И.О. ребенка_____________________________________________________</a:t>
            </a:r>
            <a:endParaRPr lang="ru-RU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Возраст:___________________________________________________________</a:t>
            </a:r>
            <a:endParaRPr lang="ru-RU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Время начала:______________________________________________________</a:t>
            </a:r>
            <a:endParaRPr lang="ru-RU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Время окончания:___________________________________________________</a:t>
            </a:r>
            <a:endParaRPr lang="ru-RU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Методики</a:t>
            </a:r>
            <a:r>
              <a:rPr lang="ru-RU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:__________________________________________________________</a:t>
            </a:r>
            <a:endParaRPr lang="ru-RU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079742"/>
              </p:ext>
            </p:extLst>
          </p:nvPr>
        </p:nvGraphicFramePr>
        <p:xfrm>
          <a:off x="539552" y="2924943"/>
          <a:ext cx="7920879" cy="130556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310256">
                  <a:extLst>
                    <a:ext uri="{9D8B030D-6E8A-4147-A177-3AD203B41FA5}">
                      <a16:colId xmlns:a16="http://schemas.microsoft.com/office/drawing/2014/main" val="1071824459"/>
                    </a:ext>
                  </a:extLst>
                </a:gridCol>
                <a:gridCol w="3620722">
                  <a:extLst>
                    <a:ext uri="{9D8B030D-6E8A-4147-A177-3AD203B41FA5}">
                      <a16:colId xmlns:a16="http://schemas.microsoft.com/office/drawing/2014/main" val="4126952880"/>
                    </a:ext>
                  </a:extLst>
                </a:gridCol>
                <a:gridCol w="1989901">
                  <a:extLst>
                    <a:ext uri="{9D8B030D-6E8A-4147-A177-3AD203B41FA5}">
                      <a16:colId xmlns:a16="http://schemas.microsoft.com/office/drawing/2014/main" val="2500274856"/>
                    </a:ext>
                  </a:extLst>
                </a:gridCol>
              </a:tblGrid>
              <a:tr h="1352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Этапы диагностической процедуры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Ход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диагностической процедуры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Примечания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6415922"/>
                  </a:ext>
                </a:extLst>
              </a:tr>
              <a:tr h="206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3654887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39552" y="4391548"/>
            <a:ext cx="8136904" cy="2304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Выводы: </a:t>
            </a:r>
            <a:r>
              <a:rPr lang="ru-RU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ru-RU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Дата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_________________________________</a:t>
            </a:r>
            <a:endParaRPr lang="ru-RU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Педагог- психолог:  _______________________</a:t>
            </a:r>
            <a:r>
              <a:rPr lang="ru-RU" sz="12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__________________</a:t>
            </a:r>
            <a:endParaRPr lang="ru-RU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Ф.И.О.</a:t>
            </a:r>
            <a:endParaRPr lang="ru-RU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32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44624"/>
            <a:ext cx="8568952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>
              <a:lnSpc>
                <a:spcPct val="115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Журнал учета групповых форм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рекомендовано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5671185" algn="l"/>
              </a:tabLst>
            </a:pPr>
            <a:r>
              <a:rPr lang="ru-RU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Раздел 1. Групповые консультации / Семинары (_____________ месяц)</a:t>
            </a:r>
            <a:endParaRPr lang="ru-RU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558804"/>
              </p:ext>
            </p:extLst>
          </p:nvPr>
        </p:nvGraphicFramePr>
        <p:xfrm>
          <a:off x="251520" y="632481"/>
          <a:ext cx="8424936" cy="6583695"/>
        </p:xfrm>
        <a:graphic>
          <a:graphicData uri="http://schemas.openxmlformats.org/drawingml/2006/table">
            <a:tbl>
              <a:tblPr/>
              <a:tblGrid>
                <a:gridCol w="71398">
                  <a:extLst>
                    <a:ext uri="{9D8B030D-6E8A-4147-A177-3AD203B41FA5}">
                      <a16:colId xmlns:a16="http://schemas.microsoft.com/office/drawing/2014/main" val="1596792418"/>
                    </a:ext>
                  </a:extLst>
                </a:gridCol>
                <a:gridCol w="750546">
                  <a:extLst>
                    <a:ext uri="{9D8B030D-6E8A-4147-A177-3AD203B41FA5}">
                      <a16:colId xmlns:a16="http://schemas.microsoft.com/office/drawing/2014/main" val="4040060629"/>
                    </a:ext>
                  </a:extLst>
                </a:gridCol>
                <a:gridCol w="376796">
                  <a:extLst>
                    <a:ext uri="{9D8B030D-6E8A-4147-A177-3AD203B41FA5}">
                      <a16:colId xmlns:a16="http://schemas.microsoft.com/office/drawing/2014/main" val="3931152145"/>
                    </a:ext>
                  </a:extLst>
                </a:gridCol>
                <a:gridCol w="381418">
                  <a:extLst>
                    <a:ext uri="{9D8B030D-6E8A-4147-A177-3AD203B41FA5}">
                      <a16:colId xmlns:a16="http://schemas.microsoft.com/office/drawing/2014/main" val="3676782707"/>
                    </a:ext>
                  </a:extLst>
                </a:gridCol>
                <a:gridCol w="1655408">
                  <a:extLst>
                    <a:ext uri="{9D8B030D-6E8A-4147-A177-3AD203B41FA5}">
                      <a16:colId xmlns:a16="http://schemas.microsoft.com/office/drawing/2014/main" val="2185622935"/>
                    </a:ext>
                  </a:extLst>
                </a:gridCol>
                <a:gridCol w="874159">
                  <a:extLst>
                    <a:ext uri="{9D8B030D-6E8A-4147-A177-3AD203B41FA5}">
                      <a16:colId xmlns:a16="http://schemas.microsoft.com/office/drawing/2014/main" val="4198648854"/>
                    </a:ext>
                  </a:extLst>
                </a:gridCol>
                <a:gridCol w="228582">
                  <a:extLst>
                    <a:ext uri="{9D8B030D-6E8A-4147-A177-3AD203B41FA5}">
                      <a16:colId xmlns:a16="http://schemas.microsoft.com/office/drawing/2014/main" val="2051194467"/>
                    </a:ext>
                  </a:extLst>
                </a:gridCol>
                <a:gridCol w="1415308">
                  <a:extLst>
                    <a:ext uri="{9D8B030D-6E8A-4147-A177-3AD203B41FA5}">
                      <a16:colId xmlns:a16="http://schemas.microsoft.com/office/drawing/2014/main" val="1177844865"/>
                    </a:ext>
                  </a:extLst>
                </a:gridCol>
                <a:gridCol w="1397307">
                  <a:extLst>
                    <a:ext uri="{9D8B030D-6E8A-4147-A177-3AD203B41FA5}">
                      <a16:colId xmlns:a16="http://schemas.microsoft.com/office/drawing/2014/main" val="1314339881"/>
                    </a:ext>
                  </a:extLst>
                </a:gridCol>
                <a:gridCol w="892596">
                  <a:extLst>
                    <a:ext uri="{9D8B030D-6E8A-4147-A177-3AD203B41FA5}">
                      <a16:colId xmlns:a16="http://schemas.microsoft.com/office/drawing/2014/main" val="1440511"/>
                    </a:ext>
                  </a:extLst>
                </a:gridCol>
                <a:gridCol w="381418">
                  <a:extLst>
                    <a:ext uri="{9D8B030D-6E8A-4147-A177-3AD203B41FA5}">
                      <a16:colId xmlns:a16="http://schemas.microsoft.com/office/drawing/2014/main" val="377328251"/>
                    </a:ext>
                  </a:extLst>
                </a:gridCol>
              </a:tblGrid>
              <a:tr h="759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проведения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r>
                        <a:rPr lang="ru-RU" sz="1400" b="1" kern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групповых консультаций, семинаров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Категория участников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участников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r>
                        <a:rPr lang="ru-RU" sz="1400" b="1" kern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Примечания</a:t>
                      </a:r>
                      <a:endParaRPr lang="ru-RU" sz="1400" b="1" kern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endParaRPr lang="ru-RU" sz="500" b="1" kern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9472408"/>
                  </a:ext>
                </a:extLst>
              </a:tr>
              <a:tr h="253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0273830"/>
                  </a:ext>
                </a:extLst>
              </a:tr>
              <a:tr h="253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0607052"/>
                  </a:ext>
                </a:extLst>
              </a:tr>
              <a:tr h="253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8684141"/>
                  </a:ext>
                </a:extLst>
              </a:tr>
              <a:tr h="253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2696374"/>
                  </a:ext>
                </a:extLst>
              </a:tr>
              <a:tr h="253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8587766"/>
                  </a:ext>
                </a:extLst>
              </a:tr>
              <a:tr h="253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898997"/>
                  </a:ext>
                </a:extLst>
              </a:tr>
              <a:tr h="253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8103366"/>
                  </a:ext>
                </a:extLst>
              </a:tr>
              <a:tr h="253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1445438"/>
                  </a:ext>
                </a:extLst>
              </a:tr>
              <a:tr h="253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5765832"/>
                  </a:ext>
                </a:extLst>
              </a:tr>
              <a:tr h="253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8865579"/>
                  </a:ext>
                </a:extLst>
              </a:tr>
              <a:tr h="253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8298750"/>
                  </a:ext>
                </a:extLst>
              </a:tr>
              <a:tr h="253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3467001"/>
                  </a:ext>
                </a:extLst>
              </a:tr>
              <a:tr h="253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8164130"/>
                  </a:ext>
                </a:extLst>
              </a:tr>
              <a:tr h="253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285943"/>
                  </a:ext>
                </a:extLst>
              </a:tr>
              <a:tr h="253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9387215"/>
                  </a:ext>
                </a:extLst>
              </a:tr>
              <a:tr h="253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7233340"/>
                  </a:ext>
                </a:extLst>
              </a:tr>
              <a:tr h="253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1230479"/>
                  </a:ext>
                </a:extLst>
              </a:tr>
              <a:tr h="253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2048230"/>
                  </a:ext>
                </a:extLst>
              </a:tr>
              <a:tr h="253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4346222"/>
                  </a:ext>
                </a:extLst>
              </a:tr>
              <a:tr h="253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171" marR="31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143864"/>
                  </a:ext>
                </a:extLst>
              </a:tr>
              <a:tr h="253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 консультаций / Семинаров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032" marR="29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7015841"/>
                  </a:ext>
                </a:extLst>
              </a:tr>
              <a:tr h="253219">
                <a:tc rowSpan="2"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 количество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699" marR="326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699" marR="326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обучающихся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699" marR="326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699" marR="326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родителей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699" marR="326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699" marR="326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0027163"/>
                  </a:ext>
                </a:extLst>
              </a:tr>
              <a:tr h="253219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педагогов (специалистов)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699" marR="326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699" marR="326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64586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352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09955" y="285344"/>
            <a:ext cx="773437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осуществляющее психолого-педагогическую                          и медико-социальную помощь                                                «Центр </a:t>
            </a:r>
            <a:r>
              <a:rPr lang="ru-RU" sz="24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диагностики и консультирования» Краснодарского края</a:t>
            </a:r>
            <a:endParaRPr lang="ru-RU" sz="24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583433" y="2318154"/>
            <a:ext cx="638482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тел.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8-(861) 992-66-73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 сайт: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cdik-center.ru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эл. почта:   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diagn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@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bk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.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ru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араллелограмм 7"/>
          <p:cNvSpPr/>
          <p:nvPr/>
        </p:nvSpPr>
        <p:spPr>
          <a:xfrm>
            <a:off x="1331640" y="2631688"/>
            <a:ext cx="576064" cy="472192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араллелограмм 8"/>
          <p:cNvSpPr/>
          <p:nvPr/>
        </p:nvSpPr>
        <p:spPr>
          <a:xfrm>
            <a:off x="582045" y="1297799"/>
            <a:ext cx="576064" cy="472192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араллелограмм 9"/>
          <p:cNvSpPr/>
          <p:nvPr/>
        </p:nvSpPr>
        <p:spPr>
          <a:xfrm>
            <a:off x="1619672" y="2554250"/>
            <a:ext cx="576064" cy="472192"/>
          </a:xfrm>
          <a:prstGeom prst="parallelogram">
            <a:avLst/>
          </a:prstGeom>
          <a:solidFill>
            <a:srgbClr val="CCFF9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араллелограмм 10"/>
          <p:cNvSpPr/>
          <p:nvPr/>
        </p:nvSpPr>
        <p:spPr>
          <a:xfrm>
            <a:off x="8197350" y="868576"/>
            <a:ext cx="576064" cy="472192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араллелограмм 11"/>
          <p:cNvSpPr/>
          <p:nvPr/>
        </p:nvSpPr>
        <p:spPr>
          <a:xfrm>
            <a:off x="7968262" y="1426096"/>
            <a:ext cx="576064" cy="472192"/>
          </a:xfrm>
          <a:prstGeom prst="parallelogram">
            <a:avLst/>
          </a:prstGeom>
          <a:solidFill>
            <a:srgbClr val="CCFF9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араллелограмм 12"/>
          <p:cNvSpPr/>
          <p:nvPr/>
        </p:nvSpPr>
        <p:spPr>
          <a:xfrm>
            <a:off x="582045" y="2082058"/>
            <a:ext cx="576064" cy="472192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араллелограмм 13"/>
          <p:cNvSpPr/>
          <p:nvPr/>
        </p:nvSpPr>
        <p:spPr>
          <a:xfrm>
            <a:off x="7884368" y="692696"/>
            <a:ext cx="576064" cy="472192"/>
          </a:xfrm>
          <a:prstGeom prst="parallelogram">
            <a:avLst/>
          </a:prstGeom>
          <a:solidFill>
            <a:srgbClr val="CCFF9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294013" y="1646493"/>
            <a:ext cx="576064" cy="472192"/>
          </a:xfrm>
          <a:prstGeom prst="parallelogram">
            <a:avLst/>
          </a:prstGeom>
          <a:solidFill>
            <a:srgbClr val="CCFF9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4077072"/>
            <a:ext cx="6376969" cy="290804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33621"/>
            <a:ext cx="1719221" cy="198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82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116633"/>
            <a:ext cx="864096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Согласовано                                                                                                                           Утверждаю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РМО                                                                                                                Директор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методист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ТМС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	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__________________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(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наименование ОО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Перспективный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рекомендована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_____________________________педагога-психолога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_________на ______________учебный год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ФИО                                                                                             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_______________________________________________________________________________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:______________________________________________________________________________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1362961"/>
              </p:ext>
            </p:extLst>
          </p:nvPr>
        </p:nvGraphicFramePr>
        <p:xfrm>
          <a:off x="323528" y="2209512"/>
          <a:ext cx="8424937" cy="4578835"/>
        </p:xfrm>
        <a:graphic>
          <a:graphicData uri="http://schemas.openxmlformats.org/drawingml/2006/table">
            <a:tbl>
              <a:tblPr firstRow="1" firstCol="1" bandRow="1"/>
              <a:tblGrid>
                <a:gridCol w="2135066">
                  <a:extLst>
                    <a:ext uri="{9D8B030D-6E8A-4147-A177-3AD203B41FA5}">
                      <a16:colId xmlns:a16="http://schemas.microsoft.com/office/drawing/2014/main" val="3905659589"/>
                    </a:ext>
                  </a:extLst>
                </a:gridCol>
                <a:gridCol w="1141298">
                  <a:extLst>
                    <a:ext uri="{9D8B030D-6E8A-4147-A177-3AD203B41FA5}">
                      <a16:colId xmlns:a16="http://schemas.microsoft.com/office/drawing/2014/main" val="3156051264"/>
                    </a:ext>
                  </a:extLst>
                </a:gridCol>
                <a:gridCol w="1272727">
                  <a:extLst>
                    <a:ext uri="{9D8B030D-6E8A-4147-A177-3AD203B41FA5}">
                      <a16:colId xmlns:a16="http://schemas.microsoft.com/office/drawing/2014/main" val="3474475001"/>
                    </a:ext>
                  </a:extLst>
                </a:gridCol>
                <a:gridCol w="1179455">
                  <a:extLst>
                    <a:ext uri="{9D8B030D-6E8A-4147-A177-3AD203B41FA5}">
                      <a16:colId xmlns:a16="http://schemas.microsoft.com/office/drawing/2014/main" val="613135016"/>
                    </a:ext>
                  </a:extLst>
                </a:gridCol>
                <a:gridCol w="1380417">
                  <a:extLst>
                    <a:ext uri="{9D8B030D-6E8A-4147-A177-3AD203B41FA5}">
                      <a16:colId xmlns:a16="http://schemas.microsoft.com/office/drawing/2014/main" val="2415519516"/>
                    </a:ext>
                  </a:extLst>
                </a:gridCol>
                <a:gridCol w="1315974">
                  <a:extLst>
                    <a:ext uri="{9D8B030D-6E8A-4147-A177-3AD203B41FA5}">
                      <a16:colId xmlns:a16="http://schemas.microsoft.com/office/drawing/2014/main" val="1409352127"/>
                    </a:ext>
                  </a:extLst>
                </a:gridCol>
              </a:tblGrid>
              <a:tr h="3244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работы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Контингент</a:t>
                      </a:r>
                      <a:endParaRPr lang="ru-RU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Цели и задачи</a:t>
                      </a:r>
                      <a:endParaRPr lang="ru-RU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и средства</a:t>
                      </a:r>
                      <a:endParaRPr lang="ru-RU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</a:t>
                      </a:r>
                      <a:endParaRPr lang="ru-RU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Отметка о выполнении</a:t>
                      </a:r>
                      <a:endParaRPr lang="ru-RU" sz="1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1814557"/>
                  </a:ext>
                </a:extLst>
              </a:tr>
              <a:tr h="162213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Психологическая диагностика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1454964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3217154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6544468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0730370"/>
                  </a:ext>
                </a:extLst>
              </a:tr>
              <a:tr h="162213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Индивидуальная коррекционно-развивающая работа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9169104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0291752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3305768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2703320"/>
                  </a:ext>
                </a:extLst>
              </a:tr>
              <a:tr h="162213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Групповая коррекционно-развивающая работа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9374206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9247370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0870898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8255150"/>
                  </a:ext>
                </a:extLst>
              </a:tr>
              <a:tr h="162213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Консультирование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3779777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9339471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2105349"/>
                  </a:ext>
                </a:extLst>
              </a:tr>
              <a:tr h="9745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9105930"/>
                  </a:ext>
                </a:extLst>
              </a:tr>
              <a:tr h="162213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Психологическое просвещение и профилактика*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258878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4548811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8606547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2408161"/>
                  </a:ext>
                </a:extLst>
              </a:tr>
              <a:tr h="162213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Экспертиза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7380918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4581105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8024625"/>
                  </a:ext>
                </a:extLst>
              </a:tr>
              <a:tr h="1082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2235466"/>
                  </a:ext>
                </a:extLst>
              </a:tr>
              <a:tr h="162213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Проектная </a:t>
                      </a:r>
                      <a:r>
                        <a:rPr lang="ru-RU" sz="1000" b="1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2992303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1578287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7091437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0496669"/>
                  </a:ext>
                </a:extLst>
              </a:tr>
              <a:tr h="162213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Организационно-методическая работа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885366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0008953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6621192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1160334"/>
                  </a:ext>
                </a:extLst>
              </a:tr>
              <a:tr h="162213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Диспетчерская деятельность и межведомственное взаимодействие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7364649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4328214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0442261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87643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424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403146"/>
              </p:ext>
            </p:extLst>
          </p:nvPr>
        </p:nvGraphicFramePr>
        <p:xfrm>
          <a:off x="1115617" y="2276872"/>
          <a:ext cx="7416822" cy="2716440"/>
        </p:xfrm>
        <a:graphic>
          <a:graphicData uri="http://schemas.openxmlformats.org/drawingml/2006/table">
            <a:tbl>
              <a:tblPr/>
              <a:tblGrid>
                <a:gridCol w="489230">
                  <a:extLst>
                    <a:ext uri="{9D8B030D-6E8A-4147-A177-3AD203B41FA5}">
                      <a16:colId xmlns:a16="http://schemas.microsoft.com/office/drawing/2014/main" val="2122085548"/>
                    </a:ext>
                  </a:extLst>
                </a:gridCol>
                <a:gridCol w="2175065">
                  <a:extLst>
                    <a:ext uri="{9D8B030D-6E8A-4147-A177-3AD203B41FA5}">
                      <a16:colId xmlns:a16="http://schemas.microsoft.com/office/drawing/2014/main" val="365430206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571087846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98928432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937431299"/>
                    </a:ext>
                  </a:extLst>
                </a:gridCol>
                <a:gridCol w="1152127">
                  <a:extLst>
                    <a:ext uri="{9D8B030D-6E8A-4147-A177-3AD203B41FA5}">
                      <a16:colId xmlns:a16="http://schemas.microsoft.com/office/drawing/2014/main" val="2974105960"/>
                    </a:ext>
                  </a:extLst>
                </a:gridCol>
              </a:tblGrid>
              <a:tr h="11521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деятельности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 содержание работы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Срок </a:t>
                      </a:r>
                      <a:r>
                        <a:rPr lang="ru-RU" sz="1200" b="1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выполнения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(возрастная группа)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и средства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Отметка о выполнении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 примечания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6884010"/>
                  </a:ext>
                </a:extLst>
              </a:tr>
              <a:tr h="3910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30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8692183"/>
                  </a:ext>
                </a:extLst>
              </a:tr>
              <a:tr h="3910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30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348235"/>
                  </a:ext>
                </a:extLst>
              </a:tr>
              <a:tr h="3910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30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1287894"/>
                  </a:ext>
                </a:extLst>
              </a:tr>
              <a:tr h="3910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30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0065577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15618" y="582588"/>
            <a:ext cx="7128790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 работы на месяц (рекомендовано)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________________________педагога-психолога _______________________________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ФИО                                                                                       ( наименование ОО) 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___________________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месяц________года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 - психолог _____________________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5517232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- психолог _____________________Ф.И.О.</a:t>
            </a:r>
          </a:p>
        </p:txBody>
      </p:sp>
    </p:spTree>
    <p:extLst>
      <p:ext uri="{BB962C8B-B14F-4D97-AF65-F5344CB8AC3E}">
        <p14:creationId xmlns:p14="http://schemas.microsoft.com/office/powerpoint/2010/main" val="81737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476672"/>
            <a:ext cx="7890444" cy="10013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7980" y="1340768"/>
            <a:ext cx="6121619" cy="1256820"/>
          </a:xfrm>
          <a:prstGeom prst="rect">
            <a:avLst/>
          </a:prstGeom>
        </p:spPr>
      </p:pic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6465110"/>
              </p:ext>
            </p:extLst>
          </p:nvPr>
        </p:nvGraphicFramePr>
        <p:xfrm>
          <a:off x="1187623" y="2438557"/>
          <a:ext cx="6336705" cy="351072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504576">
                  <a:extLst>
                    <a:ext uri="{9D8B030D-6E8A-4147-A177-3AD203B41FA5}">
                      <a16:colId xmlns:a16="http://schemas.microsoft.com/office/drawing/2014/main" val="3946587153"/>
                    </a:ext>
                  </a:extLst>
                </a:gridCol>
                <a:gridCol w="1504576">
                  <a:extLst>
                    <a:ext uri="{9D8B030D-6E8A-4147-A177-3AD203B41FA5}">
                      <a16:colId xmlns:a16="http://schemas.microsoft.com/office/drawing/2014/main" val="2412907433"/>
                    </a:ext>
                  </a:extLst>
                </a:gridCol>
                <a:gridCol w="1473229">
                  <a:extLst>
                    <a:ext uri="{9D8B030D-6E8A-4147-A177-3AD203B41FA5}">
                      <a16:colId xmlns:a16="http://schemas.microsoft.com/office/drawing/2014/main" val="1771198810"/>
                    </a:ext>
                  </a:extLst>
                </a:gridCol>
                <a:gridCol w="1031097">
                  <a:extLst>
                    <a:ext uri="{9D8B030D-6E8A-4147-A177-3AD203B41FA5}">
                      <a16:colId xmlns:a16="http://schemas.microsoft.com/office/drawing/2014/main" val="2534320538"/>
                    </a:ext>
                  </a:extLst>
                </a:gridCol>
                <a:gridCol w="823227">
                  <a:extLst>
                    <a:ext uri="{9D8B030D-6E8A-4147-A177-3AD203B41FA5}">
                      <a16:colId xmlns:a16="http://schemas.microsoft.com/office/drawing/2014/main" val="3177545517"/>
                    </a:ext>
                  </a:extLst>
                </a:gridCol>
              </a:tblGrid>
              <a:tr h="33280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День недели/ общее время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работы*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Часы непосредственной работы с участниками образовательного процесса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Часы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организационно-методической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работы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часов в день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3760826"/>
                  </a:ext>
                </a:extLst>
              </a:tr>
              <a:tr h="8482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Часы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консультативного приема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родителей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 педагогов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Часы индивидуальной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 групповой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работы с обучающимися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3293961"/>
                  </a:ext>
                </a:extLst>
              </a:tr>
              <a:tr h="3328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Понедельник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4733511"/>
                  </a:ext>
                </a:extLst>
              </a:tr>
              <a:tr h="3328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Вторник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4116019"/>
                  </a:ext>
                </a:extLst>
              </a:tr>
              <a:tr h="3328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8708204"/>
                  </a:ext>
                </a:extLst>
              </a:tr>
              <a:tr h="3328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Четверг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6852947"/>
                  </a:ext>
                </a:extLst>
              </a:tr>
              <a:tr h="3328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Пятница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8099817"/>
                  </a:ext>
                </a:extLst>
              </a:tr>
              <a:tr h="3328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Суббота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1250927"/>
                  </a:ext>
                </a:extLst>
              </a:tr>
              <a:tr h="3328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часов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 неделю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39" marR="53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7716721"/>
                  </a:ext>
                </a:extLst>
              </a:tr>
            </a:tbl>
          </a:graphicData>
        </a:graphic>
      </p:graphicFrame>
      <p:pic>
        <p:nvPicPr>
          <p:cNvPr id="18" name="Рисунок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3728" y="6237312"/>
            <a:ext cx="6121619" cy="17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7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110775"/>
              </p:ext>
            </p:extLst>
          </p:nvPr>
        </p:nvGraphicFramePr>
        <p:xfrm>
          <a:off x="683568" y="260648"/>
          <a:ext cx="7704855" cy="720080"/>
        </p:xfrm>
        <a:graphic>
          <a:graphicData uri="http://schemas.openxmlformats.org/drawingml/2006/table">
            <a:tbl>
              <a:tblPr firstRow="1" firstCol="1" bandRow="1"/>
              <a:tblGrid>
                <a:gridCol w="3964239">
                  <a:extLst>
                    <a:ext uri="{9D8B030D-6E8A-4147-A177-3AD203B41FA5}">
                      <a16:colId xmlns:a16="http://schemas.microsoft.com/office/drawing/2014/main" val="2225984913"/>
                    </a:ext>
                  </a:extLst>
                </a:gridCol>
                <a:gridCol w="3740616">
                  <a:extLst>
                    <a:ext uri="{9D8B030D-6E8A-4147-A177-3AD203B41FA5}">
                      <a16:colId xmlns:a16="http://schemas.microsoft.com/office/drawing/2014/main" val="767054323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Согласовано________________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руководитель РМО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(методист ТМС)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Утверждаю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Директор __________________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(наименование ОО)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7630669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652521"/>
            <a:ext cx="6121619" cy="410825"/>
          </a:xfrm>
          <a:prstGeom prst="rect">
            <a:avLst/>
          </a:prstGeom>
        </p:spPr>
      </p:pic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270880"/>
              </p:ext>
            </p:extLst>
          </p:nvPr>
        </p:nvGraphicFramePr>
        <p:xfrm>
          <a:off x="395535" y="1117913"/>
          <a:ext cx="8208913" cy="56635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06376">
                  <a:extLst>
                    <a:ext uri="{9D8B030D-6E8A-4147-A177-3AD203B41FA5}">
                      <a16:colId xmlns:a16="http://schemas.microsoft.com/office/drawing/2014/main" val="2579832579"/>
                    </a:ext>
                  </a:extLst>
                </a:gridCol>
                <a:gridCol w="1270451">
                  <a:extLst>
                    <a:ext uri="{9D8B030D-6E8A-4147-A177-3AD203B41FA5}">
                      <a16:colId xmlns:a16="http://schemas.microsoft.com/office/drawing/2014/main" val="1941577986"/>
                    </a:ext>
                  </a:extLst>
                </a:gridCol>
                <a:gridCol w="5732086">
                  <a:extLst>
                    <a:ext uri="{9D8B030D-6E8A-4147-A177-3AD203B41FA5}">
                      <a16:colId xmlns:a16="http://schemas.microsoft.com/office/drawing/2014/main" val="2721250553"/>
                    </a:ext>
                  </a:extLst>
                </a:gridCol>
              </a:tblGrid>
              <a:tr h="3347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День недели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Время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Содержание работы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extLst>
                  <a:ext uri="{0D108BD9-81ED-4DB2-BD59-A6C34878D82A}">
                    <a16:rowId xmlns:a16="http://schemas.microsoft.com/office/drawing/2014/main" val="1726974207"/>
                  </a:ext>
                </a:extLst>
              </a:tr>
              <a:tr h="167373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Понедельник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9.00 – 11.30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Подготовка к занятиям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extLst>
                  <a:ext uri="{0D108BD9-81ED-4DB2-BD59-A6C34878D82A}">
                    <a16:rowId xmlns:a16="http://schemas.microsoft.com/office/drawing/2014/main" val="4039461693"/>
                  </a:ext>
                </a:extLst>
              </a:tr>
              <a:tr h="1673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11.30-13.00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Групповая психодиагностика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extLst>
                  <a:ext uri="{0D108BD9-81ED-4DB2-BD59-A6C34878D82A}">
                    <a16:rowId xmlns:a16="http://schemas.microsoft.com/office/drawing/2014/main" val="1903255295"/>
                  </a:ext>
                </a:extLst>
              </a:tr>
              <a:tr h="3659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13.00-15.00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Консультирование обучающихся (индивидуальное, групповое)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extLst>
                  <a:ext uri="{0D108BD9-81ED-4DB2-BD59-A6C34878D82A}">
                    <a16:rowId xmlns:a16="http://schemas.microsoft.com/office/drawing/2014/main" val="870165058"/>
                  </a:ext>
                </a:extLst>
              </a:tr>
              <a:tr h="243988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Вторник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12.00 –14.00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Коррекционно-развивающие и профилактические занятия (групповые, старшие классы)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extLst>
                  <a:ext uri="{0D108BD9-81ED-4DB2-BD59-A6C34878D82A}">
                    <a16:rowId xmlns:a16="http://schemas.microsoft.com/office/drawing/2014/main" val="2603391522"/>
                  </a:ext>
                </a:extLst>
              </a:tr>
              <a:tr h="1673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14.00-16.00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Подготовка к занятиям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extLst>
                  <a:ext uri="{0D108BD9-81ED-4DB2-BD59-A6C34878D82A}">
                    <a16:rowId xmlns:a16="http://schemas.microsoft.com/office/drawing/2014/main" val="775581980"/>
                  </a:ext>
                </a:extLst>
              </a:tr>
              <a:tr h="3659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16.00-18.00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Коррекционно-развивающие занятия (групповые, среднее звено)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extLst>
                  <a:ext uri="{0D108BD9-81ED-4DB2-BD59-A6C34878D82A}">
                    <a16:rowId xmlns:a16="http://schemas.microsoft.com/office/drawing/2014/main" val="1510047314"/>
                  </a:ext>
                </a:extLst>
              </a:tr>
              <a:tr h="218313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Среда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12.00-13.30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tc>
                  <a:txBody>
                    <a:bodyPr/>
                    <a:lstStyle/>
                    <a:p>
                      <a:pPr indent="4572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spc="-60" dirty="0">
                          <a:effectLst/>
                        </a:rPr>
                        <a:t>Психодиагностика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extLst>
                  <a:ext uri="{0D108BD9-81ED-4DB2-BD59-A6C34878D82A}">
                    <a16:rowId xmlns:a16="http://schemas.microsoft.com/office/drawing/2014/main" val="2460210915"/>
                  </a:ext>
                </a:extLst>
              </a:tr>
              <a:tr h="1673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13.30-14.00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Подготовка к занятиям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extLst>
                  <a:ext uri="{0D108BD9-81ED-4DB2-BD59-A6C34878D82A}">
                    <a16:rowId xmlns:a16="http://schemas.microsoft.com/office/drawing/2014/main" val="2847262743"/>
                  </a:ext>
                </a:extLst>
              </a:tr>
              <a:tr h="2439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14.00-15.00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Коррекционно-развивающие занятия (индивидуальные)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extLst>
                  <a:ext uri="{0D108BD9-81ED-4DB2-BD59-A6C34878D82A}">
                    <a16:rowId xmlns:a16="http://schemas.microsoft.com/office/drawing/2014/main" val="383385039"/>
                  </a:ext>
                </a:extLst>
              </a:tr>
              <a:tr h="2439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15.00-16.30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Коррекционно-развивающие занятия (групповые, начальная  школа)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extLst>
                  <a:ext uri="{0D108BD9-81ED-4DB2-BD59-A6C34878D82A}">
                    <a16:rowId xmlns:a16="http://schemas.microsoft.com/office/drawing/2014/main" val="1334873947"/>
                  </a:ext>
                </a:extLst>
              </a:tr>
              <a:tr h="3856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16.30-18.00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Обработка результатов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extLst>
                  <a:ext uri="{0D108BD9-81ED-4DB2-BD59-A6C34878D82A}">
                    <a16:rowId xmlns:a16="http://schemas.microsoft.com/office/drawing/2014/main" val="2772912058"/>
                  </a:ext>
                </a:extLst>
              </a:tr>
              <a:tr h="6099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Четверг*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9.00-15.00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Методический день: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организационно-методическая работа (анализ, планирование деятельности; анализ научно-практической литературы; участие в семинарах, посещение курсов, совещаний, МО и т.д.)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extLst>
                  <a:ext uri="{0D108BD9-81ED-4DB2-BD59-A6C34878D82A}">
                    <a16:rowId xmlns:a16="http://schemas.microsoft.com/office/drawing/2014/main" val="1236688099"/>
                  </a:ext>
                </a:extLst>
              </a:tr>
              <a:tr h="218313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Пятница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9.00-11.30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Обработка результатов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extLst>
                  <a:ext uri="{0D108BD9-81ED-4DB2-BD59-A6C34878D82A}">
                    <a16:rowId xmlns:a16="http://schemas.microsoft.com/office/drawing/2014/main" val="3325800486"/>
                  </a:ext>
                </a:extLst>
              </a:tr>
              <a:tr h="2439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11.30-13.00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Коррекционно-развивающие занятия (индивидуальные, групповые)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extLst>
                  <a:ext uri="{0D108BD9-81ED-4DB2-BD59-A6C34878D82A}">
                    <a16:rowId xmlns:a16="http://schemas.microsoft.com/office/drawing/2014/main" val="142939685"/>
                  </a:ext>
                </a:extLst>
              </a:tr>
              <a:tr h="3659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13.00-15.00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Консультирование обучающихся (индивидуальное)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extLst>
                  <a:ext uri="{0D108BD9-81ED-4DB2-BD59-A6C34878D82A}">
                    <a16:rowId xmlns:a16="http://schemas.microsoft.com/office/drawing/2014/main" val="2623707485"/>
                  </a:ext>
                </a:extLst>
              </a:tr>
              <a:tr h="218313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Суббота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9.00-11.00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Оформление документации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extLst>
                  <a:ext uri="{0D108BD9-81ED-4DB2-BD59-A6C34878D82A}">
                    <a16:rowId xmlns:a16="http://schemas.microsoft.com/office/drawing/2014/main" val="2376071282"/>
                  </a:ext>
                </a:extLst>
              </a:tr>
              <a:tr h="1673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11.00-12.30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Консультирование педагогов (индивидуальное)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extLst>
                  <a:ext uri="{0D108BD9-81ED-4DB2-BD59-A6C34878D82A}">
                    <a16:rowId xmlns:a16="http://schemas.microsoft.com/office/drawing/2014/main" val="954472043"/>
                  </a:ext>
                </a:extLst>
              </a:tr>
              <a:tr h="1673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12.30-13.30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Оформление кабинета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extLst>
                  <a:ext uri="{0D108BD9-81ED-4DB2-BD59-A6C34878D82A}">
                    <a16:rowId xmlns:a16="http://schemas.microsoft.com/office/drawing/2014/main" val="486561750"/>
                  </a:ext>
                </a:extLst>
              </a:tr>
              <a:tr h="4879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13.30-15.00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Консультирование родителей (индивидуальное, групповое).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Психологическое просвещение родителей (лекторий)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47" marR="30447" marT="0" marB="0"/>
                </a:tc>
                <a:extLst>
                  <a:ext uri="{0D108BD9-81ED-4DB2-BD59-A6C34878D82A}">
                    <a16:rowId xmlns:a16="http://schemas.microsoft.com/office/drawing/2014/main" val="14808662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943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5" y="260648"/>
            <a:ext cx="5112567" cy="614716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1833500"/>
              </p:ext>
            </p:extLst>
          </p:nvPr>
        </p:nvGraphicFramePr>
        <p:xfrm>
          <a:off x="611561" y="980726"/>
          <a:ext cx="7776862" cy="4674141"/>
        </p:xfrm>
        <a:graphic>
          <a:graphicData uri="http://schemas.openxmlformats.org/drawingml/2006/table">
            <a:tbl>
              <a:tblPr/>
              <a:tblGrid>
                <a:gridCol w="360039">
                  <a:extLst>
                    <a:ext uri="{9D8B030D-6E8A-4147-A177-3AD203B41FA5}">
                      <a16:colId xmlns:a16="http://schemas.microsoft.com/office/drawing/2014/main" val="71197406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670463584"/>
                    </a:ext>
                  </a:extLst>
                </a:gridCol>
                <a:gridCol w="1119940">
                  <a:extLst>
                    <a:ext uri="{9D8B030D-6E8A-4147-A177-3AD203B41FA5}">
                      <a16:colId xmlns:a16="http://schemas.microsoft.com/office/drawing/2014/main" val="2462561356"/>
                    </a:ext>
                  </a:extLst>
                </a:gridCol>
                <a:gridCol w="104196">
                  <a:extLst>
                    <a:ext uri="{9D8B030D-6E8A-4147-A177-3AD203B41FA5}">
                      <a16:colId xmlns:a16="http://schemas.microsoft.com/office/drawing/2014/main" val="1509486733"/>
                    </a:ext>
                  </a:extLst>
                </a:gridCol>
                <a:gridCol w="477546">
                  <a:extLst>
                    <a:ext uri="{9D8B030D-6E8A-4147-A177-3AD203B41FA5}">
                      <a16:colId xmlns:a16="http://schemas.microsoft.com/office/drawing/2014/main" val="309310542"/>
                    </a:ext>
                  </a:extLst>
                </a:gridCol>
                <a:gridCol w="400376">
                  <a:extLst>
                    <a:ext uri="{9D8B030D-6E8A-4147-A177-3AD203B41FA5}">
                      <a16:colId xmlns:a16="http://schemas.microsoft.com/office/drawing/2014/main" val="2564003406"/>
                    </a:ext>
                  </a:extLst>
                </a:gridCol>
                <a:gridCol w="130190">
                  <a:extLst>
                    <a:ext uri="{9D8B030D-6E8A-4147-A177-3AD203B41FA5}">
                      <a16:colId xmlns:a16="http://schemas.microsoft.com/office/drawing/2014/main" val="32163959"/>
                    </a:ext>
                  </a:extLst>
                </a:gridCol>
                <a:gridCol w="978543">
                  <a:extLst>
                    <a:ext uri="{9D8B030D-6E8A-4147-A177-3AD203B41FA5}">
                      <a16:colId xmlns:a16="http://schemas.microsoft.com/office/drawing/2014/main" val="2907648585"/>
                    </a:ext>
                  </a:extLst>
                </a:gridCol>
                <a:gridCol w="1108733">
                  <a:extLst>
                    <a:ext uri="{9D8B030D-6E8A-4147-A177-3AD203B41FA5}">
                      <a16:colId xmlns:a16="http://schemas.microsoft.com/office/drawing/2014/main" val="738742264"/>
                    </a:ext>
                  </a:extLst>
                </a:gridCol>
                <a:gridCol w="1053979">
                  <a:extLst>
                    <a:ext uri="{9D8B030D-6E8A-4147-A177-3AD203B41FA5}">
                      <a16:colId xmlns:a16="http://schemas.microsoft.com/office/drawing/2014/main" val="3383359444"/>
                    </a:ext>
                  </a:extLst>
                </a:gridCol>
                <a:gridCol w="1179224">
                  <a:extLst>
                    <a:ext uri="{9D8B030D-6E8A-4147-A177-3AD203B41FA5}">
                      <a16:colId xmlns:a16="http://schemas.microsoft.com/office/drawing/2014/main" val="197558879"/>
                    </a:ext>
                  </a:extLst>
                </a:gridCol>
              </a:tblGrid>
              <a:tr h="8419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20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время </a:t>
                      </a:r>
                      <a:r>
                        <a:rPr lang="ru-RU" sz="1200" b="1" spc="-1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-5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Ф.И.О.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(код</a:t>
                      </a: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 </a:t>
                      </a: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консультации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Повод (код)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об­ращения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Выявленные проблемы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Рекомендации 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(подпись ознакомления</a:t>
                      </a:r>
                      <a:r>
                        <a:rPr lang="ru-RU" sz="12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9789723"/>
                  </a:ext>
                </a:extLst>
              </a:tr>
              <a:tr h="5591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4449775"/>
                  </a:ext>
                </a:extLst>
              </a:tr>
              <a:tr h="2776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4062081"/>
                  </a:ext>
                </a:extLst>
              </a:tr>
              <a:tr h="2776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1448480"/>
                  </a:ext>
                </a:extLst>
              </a:tr>
              <a:tr h="2776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0652483"/>
                  </a:ext>
                </a:extLst>
              </a:tr>
              <a:tr h="2776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6479470"/>
                  </a:ext>
                </a:extLst>
              </a:tr>
              <a:tr h="2776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0763678"/>
                  </a:ext>
                </a:extLst>
              </a:tr>
              <a:tr h="2776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1637817"/>
                  </a:ext>
                </a:extLst>
              </a:tr>
              <a:tr h="277685">
                <a:tc gridSpan="1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индивидуальных консультаций за _____________ месяц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9781748"/>
                  </a:ext>
                </a:extLst>
              </a:tr>
              <a:tr h="336767">
                <a:tc rowSpan="3"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 количество индивидуальных консультаций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Обучающихся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662568"/>
                  </a:ext>
                </a:extLst>
              </a:tr>
              <a:tr h="277685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Родителей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4993960"/>
                  </a:ext>
                </a:extLst>
              </a:tr>
              <a:tr h="505149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Педагогов (специалистов)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262" marR="152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0153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316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60648"/>
            <a:ext cx="8496944" cy="616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0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67744" y="188640"/>
            <a:ext cx="4590256" cy="694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Журнал диагностической работы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 месяц</a:t>
            </a:r>
            <a:endParaRPr lang="ru-RU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140398"/>
              </p:ext>
            </p:extLst>
          </p:nvPr>
        </p:nvGraphicFramePr>
        <p:xfrm>
          <a:off x="755574" y="1124743"/>
          <a:ext cx="7704857" cy="5732218"/>
        </p:xfrm>
        <a:graphic>
          <a:graphicData uri="http://schemas.openxmlformats.org/drawingml/2006/table">
            <a:tbl>
              <a:tblPr/>
              <a:tblGrid>
                <a:gridCol w="504058">
                  <a:extLst>
                    <a:ext uri="{9D8B030D-6E8A-4147-A177-3AD203B41FA5}">
                      <a16:colId xmlns:a16="http://schemas.microsoft.com/office/drawing/2014/main" val="3712446967"/>
                    </a:ext>
                  </a:extLst>
                </a:gridCol>
                <a:gridCol w="695859">
                  <a:extLst>
                    <a:ext uri="{9D8B030D-6E8A-4147-A177-3AD203B41FA5}">
                      <a16:colId xmlns:a16="http://schemas.microsoft.com/office/drawing/2014/main" val="408699015"/>
                    </a:ext>
                  </a:extLst>
                </a:gridCol>
                <a:gridCol w="743102">
                  <a:extLst>
                    <a:ext uri="{9D8B030D-6E8A-4147-A177-3AD203B41FA5}">
                      <a16:colId xmlns:a16="http://schemas.microsoft.com/office/drawing/2014/main" val="304892702"/>
                    </a:ext>
                  </a:extLst>
                </a:gridCol>
                <a:gridCol w="184220">
                  <a:extLst>
                    <a:ext uri="{9D8B030D-6E8A-4147-A177-3AD203B41FA5}">
                      <a16:colId xmlns:a16="http://schemas.microsoft.com/office/drawing/2014/main" val="2210394125"/>
                    </a:ext>
                  </a:extLst>
                </a:gridCol>
                <a:gridCol w="537059">
                  <a:extLst>
                    <a:ext uri="{9D8B030D-6E8A-4147-A177-3AD203B41FA5}">
                      <a16:colId xmlns:a16="http://schemas.microsoft.com/office/drawing/2014/main" val="539027567"/>
                    </a:ext>
                  </a:extLst>
                </a:gridCol>
                <a:gridCol w="323046">
                  <a:extLst>
                    <a:ext uri="{9D8B030D-6E8A-4147-A177-3AD203B41FA5}">
                      <a16:colId xmlns:a16="http://schemas.microsoft.com/office/drawing/2014/main" val="2825401155"/>
                    </a:ext>
                  </a:extLst>
                </a:gridCol>
                <a:gridCol w="368440">
                  <a:extLst>
                    <a:ext uri="{9D8B030D-6E8A-4147-A177-3AD203B41FA5}">
                      <a16:colId xmlns:a16="http://schemas.microsoft.com/office/drawing/2014/main" val="1533021114"/>
                    </a:ext>
                  </a:extLst>
                </a:gridCol>
                <a:gridCol w="100602">
                  <a:extLst>
                    <a:ext uri="{9D8B030D-6E8A-4147-A177-3AD203B41FA5}">
                      <a16:colId xmlns:a16="http://schemas.microsoft.com/office/drawing/2014/main" val="2810259342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592482188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547289333"/>
                    </a:ext>
                  </a:extLst>
                </a:gridCol>
                <a:gridCol w="290173">
                  <a:extLst>
                    <a:ext uri="{9D8B030D-6E8A-4147-A177-3AD203B41FA5}">
                      <a16:colId xmlns:a16="http://schemas.microsoft.com/office/drawing/2014/main" val="3240541771"/>
                    </a:ext>
                  </a:extLst>
                </a:gridCol>
                <a:gridCol w="1418987">
                  <a:extLst>
                    <a:ext uri="{9D8B030D-6E8A-4147-A177-3AD203B41FA5}">
                      <a16:colId xmlns:a16="http://schemas.microsoft.com/office/drawing/2014/main" val="1838527169"/>
                    </a:ext>
                  </a:extLst>
                </a:gridCol>
                <a:gridCol w="184220">
                  <a:extLst>
                    <a:ext uri="{9D8B030D-6E8A-4147-A177-3AD203B41FA5}">
                      <a16:colId xmlns:a16="http://schemas.microsoft.com/office/drawing/2014/main" val="2749308638"/>
                    </a:ext>
                  </a:extLst>
                </a:gridCol>
                <a:gridCol w="1418987">
                  <a:extLst>
                    <a:ext uri="{9D8B030D-6E8A-4147-A177-3AD203B41FA5}">
                      <a16:colId xmlns:a16="http://schemas.microsoft.com/office/drawing/2014/main" val="2039205886"/>
                    </a:ext>
                  </a:extLst>
                </a:gridCol>
              </a:tblGrid>
              <a:tr h="991360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проведения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46" marR="2784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 или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Ф.И.О. обратившегося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marR="71755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kern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</a:t>
                      </a:r>
                    </a:p>
                  </a:txBody>
                  <a:tcPr marL="27846" marR="2784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46" marR="2784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Цель диагностики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Методики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Примечания, </a:t>
                      </a:r>
                      <a:endParaRPr lang="ru-RU" sz="1000" b="1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Ф.И.О</a:t>
                      </a:r>
                      <a:r>
                        <a:rPr lang="ru-RU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отсутствующих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2417294"/>
                  </a:ext>
                </a:extLst>
              </a:tr>
              <a:tr h="165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5225442"/>
                  </a:ext>
                </a:extLst>
              </a:tr>
              <a:tr h="165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574520"/>
                  </a:ext>
                </a:extLst>
              </a:tr>
              <a:tr h="165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3030975"/>
                  </a:ext>
                </a:extLst>
              </a:tr>
              <a:tr h="165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940906"/>
                  </a:ext>
                </a:extLst>
              </a:tr>
              <a:tr h="165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9212969"/>
                  </a:ext>
                </a:extLst>
              </a:tr>
              <a:tr h="165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8245224"/>
                  </a:ext>
                </a:extLst>
              </a:tr>
              <a:tr h="165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2563"/>
                  </a:ext>
                </a:extLst>
              </a:tr>
              <a:tr h="165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4869833"/>
                  </a:ext>
                </a:extLst>
              </a:tr>
              <a:tr h="165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1858113"/>
                  </a:ext>
                </a:extLst>
              </a:tr>
              <a:tr h="165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7968271"/>
                  </a:ext>
                </a:extLst>
              </a:tr>
              <a:tr h="165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961138"/>
                  </a:ext>
                </a:extLst>
              </a:tr>
              <a:tr h="165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5707680"/>
                  </a:ext>
                </a:extLst>
              </a:tr>
              <a:tr h="165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0760504"/>
                  </a:ext>
                </a:extLst>
              </a:tr>
              <a:tr h="165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1093646"/>
                  </a:ext>
                </a:extLst>
              </a:tr>
              <a:tr h="165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3580704"/>
                  </a:ext>
                </a:extLst>
              </a:tr>
              <a:tr h="317891">
                <a:tc gridSpan="1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000" b="1" dirty="0">
                          <a:solidFill>
                            <a:srgbClr val="333366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обследований за _________________________ месяц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675374"/>
                  </a:ext>
                </a:extLst>
              </a:tr>
              <a:tr h="198273">
                <a:tc rowSpan="3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 количество обследований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Обучающихся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 количество обследованных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kern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Обучающихся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6248673"/>
                  </a:ext>
                </a:extLst>
              </a:tr>
              <a:tr h="165574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Родителей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Родителей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7052994"/>
                  </a:ext>
                </a:extLst>
              </a:tr>
              <a:tr h="1387905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Специалистов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Специалистов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846" marR="27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32283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557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40"/>
            <a:ext cx="7344816" cy="324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Протокол группового психодиагностического обследования (</a:t>
            </a: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пример, рекомендовано)</a:t>
            </a:r>
            <a:endParaRPr lang="ru-RU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288086"/>
              </p:ext>
            </p:extLst>
          </p:nvPr>
        </p:nvGraphicFramePr>
        <p:xfrm>
          <a:off x="683567" y="460646"/>
          <a:ext cx="7632848" cy="3505200"/>
        </p:xfrm>
        <a:graphic>
          <a:graphicData uri="http://schemas.openxmlformats.org/drawingml/2006/table">
            <a:tbl>
              <a:tblPr firstRow="1" firstCol="1" bandRow="1"/>
              <a:tblGrid>
                <a:gridCol w="426241">
                  <a:extLst>
                    <a:ext uri="{9D8B030D-6E8A-4147-A177-3AD203B41FA5}">
                      <a16:colId xmlns:a16="http://schemas.microsoft.com/office/drawing/2014/main" val="2921703580"/>
                    </a:ext>
                  </a:extLst>
                </a:gridCol>
                <a:gridCol w="1407164">
                  <a:extLst>
                    <a:ext uri="{9D8B030D-6E8A-4147-A177-3AD203B41FA5}">
                      <a16:colId xmlns:a16="http://schemas.microsoft.com/office/drawing/2014/main" val="1125270109"/>
                    </a:ext>
                  </a:extLst>
                </a:gridCol>
                <a:gridCol w="508761">
                  <a:extLst>
                    <a:ext uri="{9D8B030D-6E8A-4147-A177-3AD203B41FA5}">
                      <a16:colId xmlns:a16="http://schemas.microsoft.com/office/drawing/2014/main" val="654321451"/>
                    </a:ext>
                  </a:extLst>
                </a:gridCol>
                <a:gridCol w="307840">
                  <a:extLst>
                    <a:ext uri="{9D8B030D-6E8A-4147-A177-3AD203B41FA5}">
                      <a16:colId xmlns:a16="http://schemas.microsoft.com/office/drawing/2014/main" val="3623653416"/>
                    </a:ext>
                  </a:extLst>
                </a:gridCol>
                <a:gridCol w="307840">
                  <a:extLst>
                    <a:ext uri="{9D8B030D-6E8A-4147-A177-3AD203B41FA5}">
                      <a16:colId xmlns:a16="http://schemas.microsoft.com/office/drawing/2014/main" val="3564041224"/>
                    </a:ext>
                  </a:extLst>
                </a:gridCol>
                <a:gridCol w="307840">
                  <a:extLst>
                    <a:ext uri="{9D8B030D-6E8A-4147-A177-3AD203B41FA5}">
                      <a16:colId xmlns:a16="http://schemas.microsoft.com/office/drawing/2014/main" val="3987220021"/>
                    </a:ext>
                  </a:extLst>
                </a:gridCol>
                <a:gridCol w="553250">
                  <a:extLst>
                    <a:ext uri="{9D8B030D-6E8A-4147-A177-3AD203B41FA5}">
                      <a16:colId xmlns:a16="http://schemas.microsoft.com/office/drawing/2014/main" val="3718355096"/>
                    </a:ext>
                  </a:extLst>
                </a:gridCol>
                <a:gridCol w="553250">
                  <a:extLst>
                    <a:ext uri="{9D8B030D-6E8A-4147-A177-3AD203B41FA5}">
                      <a16:colId xmlns:a16="http://schemas.microsoft.com/office/drawing/2014/main" val="1611807364"/>
                    </a:ext>
                  </a:extLst>
                </a:gridCol>
                <a:gridCol w="521677">
                  <a:extLst>
                    <a:ext uri="{9D8B030D-6E8A-4147-A177-3AD203B41FA5}">
                      <a16:colId xmlns:a16="http://schemas.microsoft.com/office/drawing/2014/main" val="2004111082"/>
                    </a:ext>
                  </a:extLst>
                </a:gridCol>
                <a:gridCol w="438439">
                  <a:extLst>
                    <a:ext uri="{9D8B030D-6E8A-4147-A177-3AD203B41FA5}">
                      <a16:colId xmlns:a16="http://schemas.microsoft.com/office/drawing/2014/main" val="2665252508"/>
                    </a:ext>
                  </a:extLst>
                </a:gridCol>
                <a:gridCol w="411171">
                  <a:extLst>
                    <a:ext uri="{9D8B030D-6E8A-4147-A177-3AD203B41FA5}">
                      <a16:colId xmlns:a16="http://schemas.microsoft.com/office/drawing/2014/main" val="1634132370"/>
                    </a:ext>
                  </a:extLst>
                </a:gridCol>
                <a:gridCol w="411171">
                  <a:extLst>
                    <a:ext uri="{9D8B030D-6E8A-4147-A177-3AD203B41FA5}">
                      <a16:colId xmlns:a16="http://schemas.microsoft.com/office/drawing/2014/main" val="361995331"/>
                    </a:ext>
                  </a:extLst>
                </a:gridCol>
                <a:gridCol w="417628">
                  <a:extLst>
                    <a:ext uri="{9D8B030D-6E8A-4147-A177-3AD203B41FA5}">
                      <a16:colId xmlns:a16="http://schemas.microsoft.com/office/drawing/2014/main" val="1310318940"/>
                    </a:ext>
                  </a:extLst>
                </a:gridCol>
                <a:gridCol w="530288">
                  <a:extLst>
                    <a:ext uri="{9D8B030D-6E8A-4147-A177-3AD203B41FA5}">
                      <a16:colId xmlns:a16="http://schemas.microsoft.com/office/drawing/2014/main" val="2743212376"/>
                    </a:ext>
                  </a:extLst>
                </a:gridCol>
                <a:gridCol w="530288">
                  <a:extLst>
                    <a:ext uri="{9D8B030D-6E8A-4147-A177-3AD203B41FA5}">
                      <a16:colId xmlns:a16="http://schemas.microsoft.com/office/drawing/2014/main" val="3197552041"/>
                    </a:ext>
                  </a:extLst>
                </a:gridCol>
              </a:tblGrid>
              <a:tr h="514922">
                <a:tc gridSpan="1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 результатам психологического анализа особенностей адаптации первоклассников к школе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Цель: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определение школьной адаптации; выявление степени дезадаптации у уч-ся 1–х классов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926470"/>
                  </a:ext>
                </a:extLst>
              </a:tr>
              <a:tr h="105325">
                <a:tc gridSpan="1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Класс: 1-б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8117913"/>
                  </a:ext>
                </a:extLst>
              </a:tr>
              <a:tr h="105325">
                <a:tc gridSpan="1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Дата: 16.10.2014г.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8038614"/>
                  </a:ext>
                </a:extLst>
              </a:tr>
              <a:tr h="93622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Шифр обучающегося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 дезадаптации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4606336"/>
                  </a:ext>
                </a:extLst>
              </a:tr>
              <a:tr h="1687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НГШ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НИД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НМ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АС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ГС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НП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ИНС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362523"/>
                  </a:ext>
                </a:extLst>
              </a:tr>
              <a:tr h="936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5770254"/>
                  </a:ext>
                </a:extLst>
              </a:tr>
              <a:tr h="936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6775703"/>
                  </a:ext>
                </a:extLst>
              </a:tr>
              <a:tr h="936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0390952"/>
                  </a:ext>
                </a:extLst>
              </a:tr>
              <a:tr h="936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8024566"/>
                  </a:ext>
                </a:extLst>
              </a:tr>
              <a:tr h="936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4075625"/>
                  </a:ext>
                </a:extLst>
              </a:tr>
              <a:tr h="936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6341237"/>
                  </a:ext>
                </a:extLst>
              </a:tr>
              <a:tr h="936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4795560"/>
                  </a:ext>
                </a:extLst>
              </a:tr>
              <a:tr h="936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8455308"/>
                  </a:ext>
                </a:extLst>
              </a:tr>
              <a:tr h="936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3344147"/>
                  </a:ext>
                </a:extLst>
              </a:tr>
              <a:tr h="936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7774503"/>
                  </a:ext>
                </a:extLst>
              </a:tr>
              <a:tr h="936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4562257"/>
                  </a:ext>
                </a:extLst>
              </a:tr>
              <a:tr h="936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0176096"/>
                  </a:ext>
                </a:extLst>
              </a:tr>
              <a:tr h="936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110426"/>
                  </a:ext>
                </a:extLst>
              </a:tr>
              <a:tr h="936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7132108"/>
                  </a:ext>
                </a:extLst>
              </a:tr>
              <a:tr h="936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32" marR="430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4103304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79512" y="3862810"/>
            <a:ext cx="3600399" cy="3313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высокая школьная мотивация учебная активность, школьная адаптация</a:t>
            </a:r>
            <a:endParaRPr lang="ru-RU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средняя степень дезадаптации</a:t>
            </a:r>
            <a:endParaRPr lang="ru-RU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серьезная степень дезадаптации</a:t>
            </a:r>
            <a:endParaRPr lang="ru-RU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ребенок нуждается  в консультации </a:t>
            </a:r>
            <a:r>
              <a:rPr lang="ru-RU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психоневролога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ГС – </a:t>
            </a:r>
            <a:r>
              <a:rPr lang="ru-RU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гиперкинетический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синдром, чрезмерная расторможенность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инертность нервной системы</a:t>
            </a: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НИД – нарушения интеллектуальной </a:t>
            </a:r>
            <a:r>
              <a:rPr lang="ru-RU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  <a:p>
            <a:pPr lvl="0">
              <a:lnSpc>
                <a:spcPct val="115000"/>
              </a:lnSpc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НМ – низкая мотивация учебной деятельности</a:t>
            </a:r>
          </a:p>
          <a:p>
            <a:pPr lvl="0">
              <a:lnSpc>
                <a:spcPct val="115000"/>
              </a:lnSpc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– инфантилизм</a:t>
            </a:r>
          </a:p>
          <a:p>
            <a:pPr lvl="0">
              <a:lnSpc>
                <a:spcPct val="115000"/>
              </a:lnSpc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 – астенический синдром</a:t>
            </a:r>
          </a:p>
          <a:p>
            <a:pPr lvl="0">
              <a:lnSpc>
                <a:spcPct val="115000"/>
              </a:lnSpc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 – родительское отношение </a:t>
            </a:r>
          </a:p>
          <a:p>
            <a:pPr lvl="0">
              <a:lnSpc>
                <a:spcPct val="115000"/>
              </a:lnSpc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НП – недостаточная произвольность психических функций</a:t>
            </a:r>
          </a:p>
          <a:p>
            <a:pPr lvl="0">
              <a:lnSpc>
                <a:spcPct val="115000"/>
              </a:lnSpc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НГШ – неготовность к школе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0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3965845"/>
            <a:ext cx="5184576" cy="3281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Выводы 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рекомендации: 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Wingdings" panose="05000000000000000000" pitchFamily="2" charset="2"/>
              <a:buChar char=""/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11 чел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высокая школьная мотивация учебная активность, дезадаптация отсутствует;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Wingdings" panose="05000000000000000000" pitchFamily="2" charset="2"/>
              <a:buChar char=""/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чел со средней степенью дезадаптации;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Wingdings" panose="05000000000000000000" pitchFamily="2" charset="2"/>
              <a:buChar char=""/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чел. с серьезной степенью дезадаптации;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"/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чел нуждаются в консультации психоневролога.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Рекомендуются коррекционные занятия</a:t>
            </a:r>
            <a:r>
              <a:rPr lang="ru-RU" sz="1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:__________________________________________________________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Дата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   Педагог-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психолог: 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  <a:r>
              <a:rPr lang="ru-RU" sz="12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Ф.И.О.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Ознакомлен, учитель начальных классов:   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  </a:t>
            </a:r>
            <a:r>
              <a:rPr lang="ru-RU" sz="11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Ф.И.О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64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2808</TotalTime>
  <Words>731</Words>
  <Application>Microsoft Office PowerPoint</Application>
  <PresentationFormat>Экран (4:3)</PresentationFormat>
  <Paragraphs>1054</Paragraphs>
  <Slides>12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Georgia</vt:lpstr>
      <vt:lpstr>Times New Roman</vt:lpstr>
      <vt:lpstr>Trebuchet MS</vt:lpstr>
      <vt:lpstr>Wingdings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Анатольевна</dc:creator>
  <cp:lastModifiedBy>Пользователь</cp:lastModifiedBy>
  <cp:revision>226</cp:revision>
  <cp:lastPrinted>2016-10-28T09:22:46Z</cp:lastPrinted>
  <dcterms:created xsi:type="dcterms:W3CDTF">2014-12-22T09:35:09Z</dcterms:created>
  <dcterms:modified xsi:type="dcterms:W3CDTF">2022-10-19T10:32:56Z</dcterms:modified>
</cp:coreProperties>
</file>